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3" r:id="rId4"/>
    <p:sldId id="266" r:id="rId5"/>
    <p:sldId id="285" r:id="rId6"/>
    <p:sldId id="292" r:id="rId7"/>
    <p:sldId id="294" r:id="rId8"/>
    <p:sldId id="280" r:id="rId9"/>
    <p:sldId id="293" r:id="rId10"/>
    <p:sldId id="286" r:id="rId11"/>
    <p:sldId id="295" r:id="rId12"/>
    <p:sldId id="296" r:id="rId13"/>
    <p:sldId id="268" r:id="rId14"/>
    <p:sldId id="288" r:id="rId15"/>
    <p:sldId id="303" r:id="rId16"/>
    <p:sldId id="290" r:id="rId17"/>
    <p:sldId id="299" r:id="rId18"/>
    <p:sldId id="302" r:id="rId19"/>
    <p:sldId id="300" r:id="rId20"/>
    <p:sldId id="301" r:id="rId21"/>
    <p:sldId id="297" r:id="rId22"/>
    <p:sldId id="298" r:id="rId23"/>
    <p:sldId id="281" r:id="rId24"/>
    <p:sldId id="271" r:id="rId25"/>
    <p:sldId id="26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49" d="100"/>
          <a:sy n="49" d="100"/>
        </p:scale>
        <p:origin x="6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Trustworthy LLMs</a:t>
            </a:r>
            <a:r>
              <a:rPr lang="zh-CN" altLang="en-US" sz="6600" dirty="0"/>
              <a:t>：</a:t>
            </a:r>
            <a:r>
              <a:rPr lang="en-US" altLang="zh-CN" sz="6600" dirty="0"/>
              <a:t>A Survey and Guideline for Evaluating LLMs' </a:t>
            </a:r>
            <a:r>
              <a:rPr lang="en-US" altLang="zh-CN" dirty="0"/>
              <a:t>Alignment</a:t>
            </a:r>
            <a:endParaRPr lang="zh-CN" altLang="en-US" dirty="0"/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LLM</a:t>
            </a:r>
            <a:r>
              <a:rPr lang="zh-CN" altLang="en-US" dirty="0"/>
              <a:t>对齐评估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01BBAE-2E1B-EA83-A98D-C3B18947235A}"/>
              </a:ext>
            </a:extLst>
          </p:cNvPr>
          <p:cNvSpPr txBox="1"/>
          <p:nvPr/>
        </p:nvSpPr>
        <p:spPr>
          <a:xfrm>
            <a:off x="629322" y="1161702"/>
            <a:ext cx="5105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错误信息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812613-0465-BB3B-EB8E-B334B080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2" y="1805268"/>
            <a:ext cx="8934909" cy="20003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22E694-C529-A9C9-7A7F-A56C022C1873}"/>
              </a:ext>
            </a:extLst>
          </p:cNvPr>
          <p:cNvSpPr txBox="1"/>
          <p:nvPr/>
        </p:nvSpPr>
        <p:spPr>
          <a:xfrm>
            <a:off x="629322" y="3805621"/>
            <a:ext cx="5105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不一致性</a:t>
            </a:r>
            <a:endParaRPr lang="en-US" altLang="zh-CN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A7CD5A-9E4A-5535-B7A3-502B0235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" y="4362679"/>
            <a:ext cx="9030164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5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CFAEE6-038E-49CA-1B45-46F0A090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1642210"/>
            <a:ext cx="9650166" cy="37978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85F002-4EBB-A1EC-3121-1FB6B2534735}"/>
              </a:ext>
            </a:extLst>
          </p:cNvPr>
          <p:cNvSpPr txBox="1"/>
          <p:nvPr/>
        </p:nvSpPr>
        <p:spPr>
          <a:xfrm>
            <a:off x="556435" y="1049567"/>
            <a:ext cx="5105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幻觉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2794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E5B2B4-D51D-3A26-052F-B5CA7E765118}"/>
              </a:ext>
            </a:extLst>
          </p:cNvPr>
          <p:cNvSpPr txBox="1"/>
          <p:nvPr/>
        </p:nvSpPr>
        <p:spPr>
          <a:xfrm>
            <a:off x="553574" y="1016437"/>
            <a:ext cx="827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过度校准（</a:t>
            </a:r>
            <a:r>
              <a:rPr lang="en-US" altLang="zh-CN" sz="2400" dirty="0"/>
              <a:t>Miscalibration </a:t>
            </a:r>
            <a:r>
              <a:rPr lang="zh-CN" altLang="en-US" sz="2400" dirty="0"/>
              <a:t>）：对错误答案过于自信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704E22-AC23-39F9-C5F5-F6027590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5" y="1543878"/>
            <a:ext cx="8871406" cy="14224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A2CED5-B13A-80F3-8202-7F43D380A134}"/>
              </a:ext>
            </a:extLst>
          </p:cNvPr>
          <p:cNvSpPr txBox="1"/>
          <p:nvPr/>
        </p:nvSpPr>
        <p:spPr>
          <a:xfrm>
            <a:off x="553574" y="3090403"/>
            <a:ext cx="827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奉承（</a:t>
            </a:r>
            <a:r>
              <a:rPr lang="en-US" altLang="zh-CN" sz="2400" dirty="0"/>
              <a:t>Sycophancy 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E32E4-723E-9645-6A9C-549D33C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4" y="3717442"/>
            <a:ext cx="8998412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评估结果</a:t>
            </a:r>
          </a:p>
        </p:txBody>
      </p:sp>
    </p:spTree>
    <p:extLst>
      <p:ext uri="{BB962C8B-B14F-4D97-AF65-F5344CB8AC3E}">
        <p14:creationId xmlns:p14="http://schemas.microsoft.com/office/powerpoint/2010/main" val="353686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评估方法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7DD13C-9B89-9362-D072-54A57343CA75}"/>
              </a:ext>
            </a:extLst>
          </p:cNvPr>
          <p:cNvSpPr txBox="1"/>
          <p:nvPr/>
        </p:nvSpPr>
        <p:spPr>
          <a:xfrm>
            <a:off x="2388794" y="2076142"/>
            <a:ext cx="86101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利用现有的高质量（对齐的）</a:t>
            </a:r>
            <a:r>
              <a:rPr lang="en-US" altLang="zh-CN" sz="2800" dirty="0"/>
              <a:t>LLM</a:t>
            </a:r>
            <a:r>
              <a:rPr lang="zh-CN" altLang="en-US" sz="2800" dirty="0"/>
              <a:t>（</a:t>
            </a:r>
            <a:r>
              <a:rPr lang="en-US" altLang="zh-CN" sz="2800" dirty="0"/>
              <a:t>GPT4</a:t>
            </a:r>
            <a:r>
              <a:rPr lang="zh-CN" altLang="en-US" sz="2800" dirty="0"/>
              <a:t>）评估其他</a:t>
            </a:r>
            <a:r>
              <a:rPr lang="en-US" altLang="zh-CN" sz="2800" dirty="0"/>
              <a:t>LLM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尽可能自动化且加速评估过程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为确保可信度，最终人工审核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8077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评估方法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7DD13C-9B89-9362-D072-54A57343CA75}"/>
              </a:ext>
            </a:extLst>
          </p:cNvPr>
          <p:cNvSpPr txBox="1"/>
          <p:nvPr/>
        </p:nvSpPr>
        <p:spPr>
          <a:xfrm>
            <a:off x="1790934" y="1659285"/>
            <a:ext cx="86101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伦理观道德观有害内容；缺乏性能</a:t>
            </a:r>
            <a:r>
              <a:rPr lang="en-US" altLang="zh-CN" sz="2800" dirty="0"/>
              <a:t>/</a:t>
            </a:r>
            <a:r>
              <a:rPr lang="zh-CN" altLang="en-US" sz="2800" dirty="0"/>
              <a:t>数据指标；</a:t>
            </a:r>
            <a:endParaRPr lang="en-US" altLang="zh-CN" sz="28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领域较新，研究空间较大</a:t>
            </a:r>
            <a:endParaRPr lang="en-US" altLang="zh-CN" sz="2800" dirty="0"/>
          </a:p>
          <a:p>
            <a:pPr marL="800100" lvl="1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伦理安全值得关注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最先进的</a:t>
            </a:r>
            <a:r>
              <a:rPr lang="en-US" altLang="zh-CN" sz="2800" dirty="0"/>
              <a:t>LLM</a:t>
            </a:r>
            <a:r>
              <a:rPr lang="zh-CN" altLang="en-US" sz="2800" dirty="0"/>
              <a:t>尽可获取</a:t>
            </a:r>
            <a:r>
              <a:rPr lang="en-US" altLang="zh-CN" sz="2800" dirty="0"/>
              <a:t>Api</a:t>
            </a:r>
            <a:r>
              <a:rPr lang="zh-CN" altLang="en-US" sz="2800" dirty="0"/>
              <a:t>，黑盒评估，无法改善模型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6631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724C3-DB90-88C0-517D-FAF4142F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4" y="982383"/>
            <a:ext cx="9441344" cy="2583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1A723A-B727-604B-2AAA-9C152E28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395" y="3340216"/>
            <a:ext cx="5289822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安全性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F5909-DE91-05B1-7F97-C654BBD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33" y="1242351"/>
            <a:ext cx="7932094" cy="17599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3A8D62-AED3-397F-80B9-9991550B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23" y="3053475"/>
            <a:ext cx="5932914" cy="32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公平性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B7CCDE-3AEA-D815-951B-13179BA5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81" y="856211"/>
            <a:ext cx="7410623" cy="1538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6B2E8F-1348-C1D7-A6D2-1E6549B2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51" y="2470190"/>
            <a:ext cx="7176447" cy="11838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AC2782-54EE-6D79-053B-E6644256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662" y="3729577"/>
            <a:ext cx="5204676" cy="27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1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滥用（宣传和网络攻击）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13F289-35EB-623A-F373-253031FB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97" y="902230"/>
            <a:ext cx="6673003" cy="23683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FA5045-A86E-AE47-04CE-012F7DF9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60" y="3316554"/>
            <a:ext cx="5426879" cy="33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1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43DC6A-9789-03F5-B6E5-6123B406CDD0}"/>
              </a:ext>
            </a:extLst>
          </p:cNvPr>
          <p:cNvSpPr txBox="1"/>
          <p:nvPr/>
        </p:nvSpPr>
        <p:spPr>
          <a:xfrm>
            <a:off x="3083513" y="1782040"/>
            <a:ext cx="602497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细粒度的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可信性调查：</a:t>
            </a:r>
            <a:r>
              <a:rPr lang="en-US" altLang="zh-CN" sz="2800" dirty="0"/>
              <a:t> 7</a:t>
            </a:r>
            <a:r>
              <a:rPr lang="zh-CN" altLang="en-US" sz="2800" dirty="0"/>
              <a:t>大类别与</a:t>
            </a:r>
            <a:r>
              <a:rPr lang="en-US" altLang="zh-CN" sz="2800" dirty="0"/>
              <a:t>29</a:t>
            </a:r>
            <a:r>
              <a:rPr lang="zh-CN" altLang="en-US" sz="2800" dirty="0"/>
              <a:t>个子类别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/>
              <a:t>评估结果：</a:t>
            </a:r>
            <a:r>
              <a:rPr lang="zh-CN" altLang="en-US" sz="2800" dirty="0"/>
              <a:t>对齐的模型在整体可信度方面表现更好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有助于在应用中实现可靠和合乎道德的</a:t>
            </a:r>
            <a:r>
              <a:rPr lang="en-US" altLang="zh-CN" sz="2800" dirty="0"/>
              <a:t>LLM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8117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Miscalibration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F5D8DA-B908-AAD6-D773-0A658B3F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97" y="963152"/>
            <a:ext cx="5729233" cy="4398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FE372-455F-11DD-E712-C744B1FA7A92}"/>
              </a:ext>
            </a:extLst>
          </p:cNvPr>
          <p:cNvSpPr txBox="1"/>
          <p:nvPr/>
        </p:nvSpPr>
        <p:spPr>
          <a:xfrm>
            <a:off x="2236393" y="5573759"/>
            <a:ext cx="8451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计算内部置信度与回答置信度的差距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GPT</a:t>
            </a:r>
            <a:r>
              <a:rPr lang="zh-CN" altLang="en-US" sz="2400" dirty="0"/>
              <a:t>等模型无法访问</a:t>
            </a:r>
            <a:r>
              <a:rPr lang="en-US" altLang="zh-CN" sz="2400" dirty="0"/>
              <a:t>logits</a:t>
            </a:r>
            <a:r>
              <a:rPr lang="zh-CN" altLang="en-US" sz="2400" dirty="0"/>
              <a:t>，因此无法获取内部置信度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2341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鲁棒性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1D50D-1714-0CB2-264F-15D418B2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25" y="1088634"/>
            <a:ext cx="8401707" cy="2432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CD03C5-0866-2206-C41C-3A814331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86" y="3670996"/>
            <a:ext cx="5269027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2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使用评估数据生成对齐数据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F1823-48D2-B3AF-3E75-D01DBDCF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58" y="1448626"/>
            <a:ext cx="9258483" cy="2834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57CAE-3C37-3D0F-784C-85AE9F337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4" y="4682735"/>
            <a:ext cx="11321052" cy="13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8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361193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7693DE-7F79-F6B9-D698-2F2F1E9F0FA3}"/>
              </a:ext>
            </a:extLst>
          </p:cNvPr>
          <p:cNvSpPr txBox="1"/>
          <p:nvPr/>
        </p:nvSpPr>
        <p:spPr>
          <a:xfrm>
            <a:off x="3083513" y="1742851"/>
            <a:ext cx="60249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系统评估了</a:t>
            </a:r>
            <a:r>
              <a:rPr lang="en-US" altLang="zh-CN" sz="2800" dirty="0"/>
              <a:t>LLM</a:t>
            </a:r>
            <a:r>
              <a:rPr lang="zh-CN" altLang="en-US" sz="2800" dirty="0"/>
              <a:t>可信性：分类法、细粒度调研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构建数据集，以促进</a:t>
            </a:r>
            <a:r>
              <a:rPr lang="en-US" altLang="zh-CN" sz="2800" dirty="0"/>
              <a:t>LLM</a:t>
            </a:r>
            <a:r>
              <a:rPr lang="zh-CN" altLang="en-US" sz="2800" dirty="0"/>
              <a:t>的自动评估（自动化且简化的评估方法），期待社区迭代并开发更细粒度的评估框架</a:t>
            </a: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有关对齐的问题仍有待解决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7239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LLM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Alignment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可信性分类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评估结果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+mn-ea"/>
              </a:rPr>
              <a:t>结论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LLM</a:t>
            </a:r>
            <a:r>
              <a:rPr lang="zh-CN" altLang="en-US" dirty="0"/>
              <a:t>对齐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Alignment </a:t>
            </a:r>
            <a:r>
              <a:rPr lang="zh-CN" altLang="en-US" dirty="0"/>
              <a:t>目的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39BFF-2F4E-7C27-88BE-32CE2D895C84}"/>
              </a:ext>
            </a:extLst>
          </p:cNvPr>
          <p:cNvSpPr txBox="1"/>
          <p:nvPr/>
        </p:nvSpPr>
        <p:spPr>
          <a:xfrm>
            <a:off x="3543095" y="1168383"/>
            <a:ext cx="51058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2">
                  <a:lumMod val="50000"/>
                  <a:lumOff val="50000"/>
                </a:schemeClr>
              </a:buClr>
            </a:pPr>
            <a:r>
              <a:rPr lang="zh-CN" altLang="en-US" sz="2400" b="1" dirty="0"/>
              <a:t>目的</a:t>
            </a:r>
            <a:endParaRPr lang="en-US" altLang="zh-CN" sz="2400" b="1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确保</a:t>
            </a:r>
            <a:r>
              <a:rPr lang="en-US" altLang="zh-CN" sz="2400" dirty="0"/>
              <a:t>LLM</a:t>
            </a:r>
            <a:r>
              <a:rPr lang="zh-CN" altLang="en-US" sz="2400" dirty="0"/>
              <a:t>符合人类价值观和偏好；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减少有害输出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让</a:t>
            </a:r>
            <a:r>
              <a:rPr lang="en-US" altLang="zh-CN" sz="2400" dirty="0"/>
              <a:t>AI</a:t>
            </a:r>
            <a:r>
              <a:rPr lang="zh-CN" altLang="en-US" sz="2400" dirty="0"/>
              <a:t>更好地遵守人类指令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CE0BD8-65A7-9BE2-F60E-579B1455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75" y="2738043"/>
            <a:ext cx="9400111" cy="36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Alignment </a:t>
            </a:r>
            <a:r>
              <a:rPr lang="zh-CN" altLang="en-US" dirty="0"/>
              <a:t>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39BFF-2F4E-7C27-88BE-32CE2D895C84}"/>
              </a:ext>
            </a:extLst>
          </p:cNvPr>
          <p:cNvSpPr txBox="1"/>
          <p:nvPr/>
        </p:nvSpPr>
        <p:spPr>
          <a:xfrm>
            <a:off x="4307918" y="1439573"/>
            <a:ext cx="357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SFT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RLHF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C64613-7312-35BB-A35C-065FC7B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67" y="2517870"/>
            <a:ext cx="6895466" cy="41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调查范围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1A5F1-A230-12B4-8206-D2D2F4B8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856"/>
            <a:ext cx="12117554" cy="39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可信性分类</a:t>
            </a:r>
          </a:p>
        </p:txBody>
      </p:sp>
    </p:spTree>
    <p:extLst>
      <p:ext uri="{BB962C8B-B14F-4D97-AF65-F5344CB8AC3E}">
        <p14:creationId xmlns:p14="http://schemas.microsoft.com/office/powerpoint/2010/main" val="26442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可信性分类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A39BFF-2F4E-7C27-88BE-32CE2D895C84}"/>
              </a:ext>
            </a:extLst>
          </p:cNvPr>
          <p:cNvSpPr txBox="1"/>
          <p:nvPr/>
        </p:nvSpPr>
        <p:spPr>
          <a:xfrm>
            <a:off x="4307919" y="1086876"/>
            <a:ext cx="1788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可靠性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安全性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公平性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/>
              <a:t>抗滥用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3ECB4B-54C7-1A3A-6A7A-143C3F4F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86" y="2656536"/>
            <a:ext cx="8123827" cy="40102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E3F3A5-77DD-0953-AD6C-EC5E49C03F78}"/>
              </a:ext>
            </a:extLst>
          </p:cNvPr>
          <p:cNvSpPr txBox="1"/>
          <p:nvPr/>
        </p:nvSpPr>
        <p:spPr>
          <a:xfrm>
            <a:off x="6568690" y="1271541"/>
            <a:ext cx="2457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可解释性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遵守社会规范</a:t>
            </a:r>
            <a:endParaRPr lang="en-US" altLang="zh-CN" sz="2400" dirty="0"/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鲁棒性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4383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296</Words>
  <Application>Microsoft Office PowerPoint</Application>
  <PresentationFormat>宽屏</PresentationFormat>
  <Paragraphs>74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li nan</cp:lastModifiedBy>
  <cp:revision>193</cp:revision>
  <dcterms:created xsi:type="dcterms:W3CDTF">2021-11-22T04:20:28Z</dcterms:created>
  <dcterms:modified xsi:type="dcterms:W3CDTF">2023-08-22T09:18:26Z</dcterms:modified>
  <cp:contentStatus/>
</cp:coreProperties>
</file>